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9" r:id="rId2"/>
    <p:sldId id="257" r:id="rId3"/>
    <p:sldId id="258" r:id="rId4"/>
    <p:sldId id="256" r:id="rId5"/>
    <p:sldId id="260" r:id="rId6"/>
    <p:sldId id="261" r:id="rId7"/>
    <p:sldId id="262" r:id="rId8"/>
    <p:sldId id="265" r:id="rId9"/>
    <p:sldId id="266" r:id="rId10"/>
    <p:sldId id="263" r:id="rId11"/>
    <p:sldId id="264" r:id="rId12"/>
    <p:sldId id="267" r:id="rId13"/>
    <p:sldId id="268" r:id="rId14"/>
    <p:sldId id="269" r:id="rId15"/>
    <p:sldId id="271" r:id="rId16"/>
    <p:sldId id="270"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E98"/>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951" autoAdjust="0"/>
  </p:normalViewPr>
  <p:slideViewPr>
    <p:cSldViewPr snapToGrid="0" snapToObjects="1">
      <p:cViewPr>
        <p:scale>
          <a:sx n="150" d="100"/>
          <a:sy n="150" d="100"/>
        </p:scale>
        <p:origin x="-1720" y="-80"/>
      </p:cViewPr>
      <p:guideLst>
        <p:guide orient="horz" pos="2160"/>
        <p:guide pos="2880"/>
      </p:guideLst>
    </p:cSldViewPr>
  </p:slideViewPr>
  <p:notesTextViewPr>
    <p:cViewPr>
      <p:scale>
        <a:sx n="100" d="100"/>
        <a:sy n="100" d="100"/>
      </p:scale>
      <p:origin x="0" y="0"/>
    </p:cViewPr>
  </p:notesTextViewPr>
  <p:notesViewPr>
    <p:cSldViewPr snapToGrid="0" snapToObjects="1">
      <p:cViewPr>
        <p:scale>
          <a:sx n="94" d="100"/>
          <a:sy n="94" d="100"/>
        </p:scale>
        <p:origin x="-5584" y="-57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E95CED-BC24-C14E-92AD-F45D19906232}" type="datetimeFigureOut">
              <a:rPr lang="en-US" smtClean="0"/>
              <a:t>21/09/2017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619D5B-E7D8-1E48-9505-7E08EDE6B935}" type="slidenum">
              <a:rPr lang="en-US" smtClean="0"/>
              <a:t>‹#›</a:t>
            </a:fld>
            <a:endParaRPr lang="en-US"/>
          </a:p>
        </p:txBody>
      </p:sp>
    </p:spTree>
    <p:extLst>
      <p:ext uri="{BB962C8B-B14F-4D97-AF65-F5344CB8AC3E}">
        <p14:creationId xmlns:p14="http://schemas.microsoft.com/office/powerpoint/2010/main" val="73564064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kern="1200" dirty="0" smtClean="0">
                <a:solidFill>
                  <a:schemeClr val="tx1"/>
                </a:solidFill>
                <a:effectLst/>
                <a:latin typeface="+mn-lt"/>
                <a:ea typeface="+mn-ea"/>
                <a:cs typeface="+mn-cs"/>
              </a:rPr>
              <a:t>Today we are going to learn about the River Lee. </a:t>
            </a:r>
          </a:p>
          <a:p>
            <a:r>
              <a:rPr lang="en-GB" sz="1400" kern="1200" dirty="0" smtClean="0">
                <a:solidFill>
                  <a:schemeClr val="tx1"/>
                </a:solidFill>
                <a:effectLst/>
                <a:latin typeface="+mn-lt"/>
                <a:ea typeface="+mn-ea"/>
                <a:cs typeface="+mn-cs"/>
              </a:rPr>
              <a:t>Does anybody recognise where this picture is?</a:t>
            </a:r>
          </a:p>
          <a:p>
            <a:endParaRPr lang="en-GB" sz="1400" kern="1200" dirty="0" smtClean="0">
              <a:solidFill>
                <a:schemeClr val="tx1"/>
              </a:solidFill>
              <a:effectLst/>
              <a:latin typeface="+mn-lt"/>
              <a:ea typeface="+mn-ea"/>
              <a:cs typeface="+mn-cs"/>
            </a:endParaRPr>
          </a:p>
          <a:p>
            <a:r>
              <a:rPr lang="en-GB" sz="1400" kern="1200" dirty="0" smtClean="0">
                <a:effectLst/>
                <a:latin typeface="+mn-lt"/>
                <a:ea typeface="+mn-ea"/>
                <a:cs typeface="+mn-cs"/>
              </a:rPr>
              <a:t>A: River Lea at Old Ford. Just outside the Olympic Park.</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1</a:t>
            </a:fld>
            <a:endParaRPr lang="en-US"/>
          </a:p>
        </p:txBody>
      </p:sp>
    </p:spTree>
    <p:extLst>
      <p:ext uri="{BB962C8B-B14F-4D97-AF65-F5344CB8AC3E}">
        <p14:creationId xmlns:p14="http://schemas.microsoft.com/office/powerpoint/2010/main" val="396226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kern="1200" dirty="0" smtClean="0">
                <a:solidFill>
                  <a:schemeClr val="tx1"/>
                </a:solidFill>
                <a:effectLst/>
                <a:latin typeface="+mn-lt"/>
                <a:ea typeface="+mn-ea"/>
                <a:cs typeface="+mn-cs"/>
              </a:rPr>
              <a:t>CR Lock was built for a different reason as it is built on the Old River Lee. </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What might be a problem if it rains a lot so loads of extra water wants to flow down the river?</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A: Floods</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And think of another problem which might happen on rivers that are connected to the sea?</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A:</a:t>
            </a:r>
            <a:r>
              <a:rPr lang="en-GB" sz="1400" kern="1200" baseline="0" dirty="0" smtClean="0">
                <a:solidFill>
                  <a:schemeClr val="tx1"/>
                </a:solidFill>
                <a:effectLst/>
                <a:latin typeface="+mn-lt"/>
                <a:ea typeface="+mn-ea"/>
                <a:cs typeface="+mn-cs"/>
              </a:rPr>
              <a:t> </a:t>
            </a:r>
            <a:r>
              <a:rPr lang="en-GB" sz="1400" kern="1200" dirty="0" smtClean="0">
                <a:solidFill>
                  <a:schemeClr val="tx1"/>
                </a:solidFill>
                <a:effectLst/>
                <a:latin typeface="+mn-lt"/>
                <a:ea typeface="+mn-ea"/>
                <a:cs typeface="+mn-cs"/>
              </a:rPr>
              <a:t>High tides</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In the 1920s there was a big flood which flooded Stratford. </a:t>
            </a:r>
          </a:p>
          <a:p>
            <a:r>
              <a:rPr lang="en-GB" sz="1400" kern="1200" dirty="0" smtClean="0">
                <a:solidFill>
                  <a:schemeClr val="tx1"/>
                </a:solidFill>
                <a:effectLst/>
                <a:latin typeface="+mn-lt"/>
                <a:ea typeface="+mn-ea"/>
                <a:cs typeface="+mn-cs"/>
              </a:rPr>
              <a:t>CR Lock was built to control flood water either coming down or up the river </a:t>
            </a:r>
          </a:p>
          <a:p>
            <a:r>
              <a:rPr lang="en-GB" sz="1400" kern="1200" dirty="0" smtClean="0">
                <a:solidFill>
                  <a:schemeClr val="tx1"/>
                </a:solidFill>
                <a:effectLst/>
                <a:latin typeface="+mn-lt"/>
                <a:ea typeface="+mn-ea"/>
                <a:cs typeface="+mn-cs"/>
              </a:rPr>
              <a:t>i.e. it works in both directions. Therefore it has radial gates at both ends</a:t>
            </a:r>
            <a:r>
              <a:rPr lang="en-GB"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10</a:t>
            </a:fld>
            <a:endParaRPr lang="en-US"/>
          </a:p>
        </p:txBody>
      </p:sp>
    </p:spTree>
    <p:extLst>
      <p:ext uri="{BB962C8B-B14F-4D97-AF65-F5344CB8AC3E}">
        <p14:creationId xmlns:p14="http://schemas.microsoft.com/office/powerpoint/2010/main" val="3187292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kern="1200" dirty="0" smtClean="0">
                <a:solidFill>
                  <a:schemeClr val="tx1"/>
                </a:solidFill>
                <a:effectLst/>
                <a:latin typeface="+mn-lt"/>
                <a:ea typeface="+mn-ea"/>
                <a:cs typeface="+mn-cs"/>
              </a:rPr>
              <a:t>As it became easier/cheaper to carry good by road and rail what do you think happened to the canals?</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A:</a:t>
            </a:r>
            <a:r>
              <a:rPr lang="en-GB" sz="1400" kern="1200" baseline="0" dirty="0" smtClean="0">
                <a:solidFill>
                  <a:schemeClr val="tx1"/>
                </a:solidFill>
                <a:effectLst/>
                <a:latin typeface="+mn-lt"/>
                <a:ea typeface="+mn-ea"/>
                <a:cs typeface="+mn-cs"/>
              </a:rPr>
              <a:t> </a:t>
            </a:r>
            <a:r>
              <a:rPr lang="en-GB" sz="1400" kern="1200" dirty="0" smtClean="0">
                <a:solidFill>
                  <a:schemeClr val="tx1"/>
                </a:solidFill>
                <a:effectLst/>
                <a:latin typeface="+mn-lt"/>
                <a:ea typeface="+mn-ea"/>
                <a:cs typeface="+mn-cs"/>
              </a:rPr>
              <a:t>They became disused/declined </a:t>
            </a:r>
            <a:r>
              <a:rPr lang="en-GB" sz="1400" kern="1200" dirty="0" err="1" smtClean="0">
                <a:solidFill>
                  <a:schemeClr val="tx1"/>
                </a:solidFill>
                <a:effectLst/>
                <a:latin typeface="+mn-lt"/>
                <a:ea typeface="+mn-ea"/>
                <a:cs typeface="+mn-cs"/>
              </a:rPr>
              <a:t>etc</a:t>
            </a:r>
            <a:endParaRPr lang="en-GB" sz="1400" kern="1200" dirty="0" smtClean="0">
              <a:solidFill>
                <a:schemeClr val="tx1"/>
              </a:solidFill>
              <a:effectLst/>
              <a:latin typeface="+mn-lt"/>
              <a:ea typeface="+mn-ea"/>
              <a:cs typeface="+mn-cs"/>
            </a:endParaRP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This is CR Lock in the 1970s. What can you see?</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A:</a:t>
            </a:r>
            <a:r>
              <a:rPr lang="en-GB" sz="1400" kern="1200" baseline="0" dirty="0" smtClean="0">
                <a:solidFill>
                  <a:schemeClr val="tx1"/>
                </a:solidFill>
                <a:effectLst/>
                <a:latin typeface="+mn-lt"/>
                <a:ea typeface="+mn-ea"/>
                <a:cs typeface="+mn-cs"/>
              </a:rPr>
              <a:t> </a:t>
            </a:r>
            <a:r>
              <a:rPr lang="en-GB" sz="1400" kern="1200" dirty="0" smtClean="0">
                <a:solidFill>
                  <a:schemeClr val="tx1"/>
                </a:solidFill>
                <a:effectLst/>
                <a:latin typeface="+mn-lt"/>
                <a:ea typeface="+mn-ea"/>
                <a:cs typeface="+mn-cs"/>
              </a:rPr>
              <a:t>Rubbish. Overgrown towpaths. No water. </a:t>
            </a:r>
          </a:p>
          <a:p>
            <a:r>
              <a:rPr lang="en-GB" sz="1400" kern="1200" dirty="0" smtClean="0">
                <a:solidFill>
                  <a:schemeClr val="tx1"/>
                </a:solidFill>
                <a:effectLst/>
                <a:latin typeface="+mn-lt"/>
                <a:ea typeface="+mn-ea"/>
                <a:cs typeface="+mn-cs"/>
              </a:rPr>
              <a:t>Abandoned lock </a:t>
            </a:r>
            <a:r>
              <a:rPr lang="en-GB" sz="1400" kern="1200" dirty="0" err="1" smtClean="0">
                <a:solidFill>
                  <a:schemeClr val="tx1"/>
                </a:solidFill>
                <a:effectLst/>
                <a:latin typeface="+mn-lt"/>
                <a:ea typeface="+mn-ea"/>
                <a:cs typeface="+mn-cs"/>
              </a:rPr>
              <a:t>etc</a:t>
            </a:r>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CR Lock was built</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11</a:t>
            </a:fld>
            <a:endParaRPr lang="en-US"/>
          </a:p>
        </p:txBody>
      </p:sp>
    </p:spTree>
    <p:extLst>
      <p:ext uri="{BB962C8B-B14F-4D97-AF65-F5344CB8AC3E}">
        <p14:creationId xmlns:p14="http://schemas.microsoft.com/office/powerpoint/2010/main" val="42533277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effectLst/>
                <a:latin typeface="+mn-lt"/>
                <a:ea typeface="+mn-ea"/>
                <a:cs typeface="+mn-cs"/>
              </a:rPr>
              <a:t>This is 2008. How many years ago? </a:t>
            </a:r>
          </a:p>
          <a:p>
            <a:pPr marL="0" marR="0" indent="0" algn="l" defTabSz="45720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effectLst/>
                <a:latin typeface="+mn-lt"/>
                <a:ea typeface="+mn-ea"/>
                <a:cs typeface="+mn-cs"/>
              </a:rPr>
              <a:t>Probably close to the year the children were born.</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12</a:t>
            </a:fld>
            <a:endParaRPr lang="en-US"/>
          </a:p>
        </p:txBody>
      </p:sp>
    </p:spTree>
    <p:extLst>
      <p:ext uri="{BB962C8B-B14F-4D97-AF65-F5344CB8AC3E}">
        <p14:creationId xmlns:p14="http://schemas.microsoft.com/office/powerpoint/2010/main" val="239594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kern="1200" dirty="0" smtClean="0">
                <a:solidFill>
                  <a:schemeClr val="tx1"/>
                </a:solidFill>
                <a:effectLst/>
                <a:latin typeface="+mn-lt"/>
                <a:ea typeface="+mn-ea"/>
                <a:cs typeface="+mn-cs"/>
              </a:rPr>
              <a:t>What big event happened in 2012 to change the local area?</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A:</a:t>
            </a:r>
            <a:r>
              <a:rPr lang="en-GB" sz="1400" kern="1200" baseline="0" dirty="0" smtClean="0">
                <a:solidFill>
                  <a:schemeClr val="tx1"/>
                </a:solidFill>
                <a:effectLst/>
                <a:latin typeface="+mn-lt"/>
                <a:ea typeface="+mn-ea"/>
                <a:cs typeface="+mn-cs"/>
              </a:rPr>
              <a:t> </a:t>
            </a:r>
            <a:r>
              <a:rPr lang="en-GB" sz="1400" kern="1200" dirty="0" smtClean="0">
                <a:solidFill>
                  <a:schemeClr val="tx1"/>
                </a:solidFill>
                <a:effectLst/>
                <a:latin typeface="+mn-lt"/>
                <a:ea typeface="+mn-ea"/>
                <a:cs typeface="+mn-cs"/>
              </a:rPr>
              <a:t>Olympic 2012</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The rivers have also been improved within the park. CR Lock restored so that boats can travel through it. Improved for wildlife.</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13</a:t>
            </a:fld>
            <a:endParaRPr lang="en-US"/>
          </a:p>
        </p:txBody>
      </p:sp>
    </p:spTree>
    <p:extLst>
      <p:ext uri="{BB962C8B-B14F-4D97-AF65-F5344CB8AC3E}">
        <p14:creationId xmlns:p14="http://schemas.microsoft.com/office/powerpoint/2010/main" val="3565498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effectLst/>
                <a:latin typeface="+mn-lt"/>
                <a:ea typeface="+mn-ea"/>
                <a:cs typeface="+mn-cs"/>
              </a:rPr>
              <a:t>What can you see that’s different from the old picture of CR Lock?</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14</a:t>
            </a:fld>
            <a:endParaRPr lang="en-US"/>
          </a:p>
        </p:txBody>
      </p:sp>
    </p:spTree>
    <p:extLst>
      <p:ext uri="{BB962C8B-B14F-4D97-AF65-F5344CB8AC3E}">
        <p14:creationId xmlns:p14="http://schemas.microsoft.com/office/powerpoint/2010/main" val="2218176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kern="1200" dirty="0" smtClean="0">
                <a:solidFill>
                  <a:schemeClr val="tx1"/>
                </a:solidFill>
                <a:effectLst/>
                <a:latin typeface="+mn-lt"/>
                <a:ea typeface="+mn-ea"/>
                <a:cs typeface="+mn-cs"/>
              </a:rPr>
              <a:t>Text slide template, title can be changed</a:t>
            </a:r>
            <a:r>
              <a:rPr lang="en-GB" sz="1400" kern="1200" baseline="0" dirty="0" smtClean="0">
                <a:solidFill>
                  <a:schemeClr val="tx1"/>
                </a:solidFill>
                <a:effectLst/>
                <a:latin typeface="+mn-lt"/>
                <a:ea typeface="+mn-ea"/>
                <a:cs typeface="+mn-cs"/>
              </a:rPr>
              <a:t> as needed</a:t>
            </a:r>
            <a:endParaRPr lang="en-GB" sz="14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15</a:t>
            </a:fld>
            <a:endParaRPr lang="en-US"/>
          </a:p>
        </p:txBody>
      </p:sp>
    </p:spTree>
    <p:extLst>
      <p:ext uri="{BB962C8B-B14F-4D97-AF65-F5344CB8AC3E}">
        <p14:creationId xmlns:p14="http://schemas.microsoft.com/office/powerpoint/2010/main" val="16933298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 picture in the frame, right click and</a:t>
            </a:r>
            <a:r>
              <a:rPr lang="en-US" baseline="0" dirty="0" smtClean="0"/>
              <a:t> click on ‘Change Picture..’ </a:t>
            </a:r>
          </a:p>
          <a:p>
            <a:endParaRPr lang="en-US" baseline="0" dirty="0" smtClean="0"/>
          </a:p>
          <a:p>
            <a:r>
              <a:rPr lang="en-US" baseline="0" dirty="0" smtClean="0"/>
              <a:t>Resize if necessary</a:t>
            </a:r>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16</a:t>
            </a:fld>
            <a:endParaRPr lang="en-US"/>
          </a:p>
        </p:txBody>
      </p:sp>
    </p:spTree>
    <p:extLst>
      <p:ext uri="{BB962C8B-B14F-4D97-AF65-F5344CB8AC3E}">
        <p14:creationId xmlns:p14="http://schemas.microsoft.com/office/powerpoint/2010/main" val="297260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kern="1200" dirty="0" smtClean="0">
                <a:solidFill>
                  <a:schemeClr val="tx1"/>
                </a:solidFill>
                <a:effectLst/>
                <a:latin typeface="+mn-lt"/>
                <a:ea typeface="+mn-ea"/>
                <a:cs typeface="+mn-cs"/>
              </a:rPr>
              <a:t>What is a river? </a:t>
            </a:r>
          </a:p>
          <a:p>
            <a:endParaRPr lang="en-GB" sz="1400" kern="1200" dirty="0" smtClean="0">
              <a:solidFill>
                <a:schemeClr val="tx1"/>
              </a:solidFill>
              <a:effectLst/>
              <a:latin typeface="+mn-lt"/>
              <a:ea typeface="+mn-ea"/>
              <a:cs typeface="+mn-cs"/>
            </a:endParaRPr>
          </a:p>
          <a:p>
            <a:r>
              <a:rPr lang="en-GB" sz="1400" i="1" kern="1200" dirty="0" smtClean="0">
                <a:solidFill>
                  <a:schemeClr val="tx1"/>
                </a:solidFill>
                <a:effectLst/>
                <a:latin typeface="+mn-lt"/>
                <a:ea typeface="+mn-ea"/>
                <a:cs typeface="+mn-cs"/>
              </a:rPr>
              <a:t>Take answers from the children. It has boats on, it has a source – where it begins and a mouth – where it ends.</a:t>
            </a:r>
          </a:p>
          <a:p>
            <a:endParaRPr lang="en-GB" sz="1400" kern="1200" dirty="0" smtClean="0">
              <a:solidFill>
                <a:schemeClr val="tx1"/>
              </a:solidFill>
              <a:effectLst/>
              <a:latin typeface="+mn-lt"/>
              <a:ea typeface="+mn-ea"/>
              <a:cs typeface="+mn-cs"/>
            </a:endParaRPr>
          </a:p>
          <a:p>
            <a:r>
              <a:rPr lang="en-GB" sz="1400" i="1" kern="1200" dirty="0" smtClean="0">
                <a:solidFill>
                  <a:schemeClr val="tx1"/>
                </a:solidFill>
                <a:effectLst/>
                <a:latin typeface="+mn-lt"/>
                <a:ea typeface="+mn-ea"/>
                <a:cs typeface="+mn-cs"/>
              </a:rPr>
              <a:t>Try and establish that it is natural – it has always been there. Boats have been travelling up and down the River Lee for over one thousand years.</a:t>
            </a:r>
            <a:endParaRPr lang="en-GB" sz="14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2</a:t>
            </a:fld>
            <a:endParaRPr lang="en-US"/>
          </a:p>
        </p:txBody>
      </p:sp>
    </p:spTree>
    <p:extLst>
      <p:ext uri="{BB962C8B-B14F-4D97-AF65-F5344CB8AC3E}">
        <p14:creationId xmlns:p14="http://schemas.microsoft.com/office/powerpoint/2010/main" val="1693329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i="1" kern="1200" dirty="0" smtClean="0">
                <a:solidFill>
                  <a:schemeClr val="tx1"/>
                </a:solidFill>
                <a:effectLst/>
              </a:rPr>
              <a:t>Take answers form the children. Establish that it is manmade, it is not natural.</a:t>
            </a:r>
          </a:p>
          <a:p>
            <a:endParaRPr lang="en-GB" sz="1400" kern="1200" dirty="0" smtClean="0">
              <a:solidFill>
                <a:schemeClr val="tx1"/>
              </a:solidFill>
              <a:effectLst/>
            </a:endParaRPr>
          </a:p>
          <a:p>
            <a:r>
              <a:rPr lang="en-GB" sz="1400" kern="1200" dirty="0" smtClean="0">
                <a:solidFill>
                  <a:schemeClr val="tx1"/>
                </a:solidFill>
                <a:effectLst/>
              </a:rPr>
              <a:t>The River Lea is sometimes a river and sometimes a canal. </a:t>
            </a:r>
          </a:p>
          <a:p>
            <a:r>
              <a:rPr lang="en-GB" sz="1400" kern="1200" dirty="0" smtClean="0">
                <a:solidFill>
                  <a:schemeClr val="tx1"/>
                </a:solidFill>
                <a:effectLst/>
              </a:rPr>
              <a:t>The river was very wiggly – what do you think might happen to the boats as they tried to go round a steep bend in the river?</a:t>
            </a:r>
          </a:p>
          <a:p>
            <a:endParaRPr lang="en-GB" sz="1400" kern="1200" dirty="0" smtClean="0">
              <a:solidFill>
                <a:schemeClr val="tx1"/>
              </a:solidFill>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effectLst/>
              </a:rPr>
              <a:t>A: They might get stuck on the bend.</a:t>
            </a:r>
          </a:p>
          <a:p>
            <a:endParaRPr lang="en-US" sz="1400" dirty="0" smtClean="0"/>
          </a:p>
          <a:p>
            <a:r>
              <a:rPr lang="en-GB" sz="1400" kern="1200" dirty="0" smtClean="0">
                <a:solidFill>
                  <a:schemeClr val="tx1"/>
                </a:solidFill>
                <a:effectLst/>
              </a:rPr>
              <a:t>So over the years the river has been straightened to cut out some of the bends. The straightened ‘man made’ bit is called a canal. </a:t>
            </a:r>
          </a:p>
          <a:p>
            <a:r>
              <a:rPr lang="en-GB" sz="1400" kern="1200" dirty="0" smtClean="0">
                <a:solidFill>
                  <a:schemeClr val="tx1"/>
                </a:solidFill>
                <a:effectLst/>
              </a:rPr>
              <a:t>The straightened ‘river’ suitable for boats is called the River Lee Navigation. The old river not suitable for boats is called the Old River Lea. </a:t>
            </a:r>
          </a:p>
          <a:p>
            <a:r>
              <a:rPr lang="en-GB" sz="1400" kern="1200" dirty="0" smtClean="0">
                <a:solidFill>
                  <a:schemeClr val="tx1"/>
                </a:solidFill>
                <a:effectLst/>
              </a:rPr>
              <a:t>Sometimes the river and the navigation are separate and sometimes they are the same – it’s all very confusing!</a:t>
            </a:r>
          </a:p>
          <a:p>
            <a:endParaRPr lang="en-GB" sz="1400" kern="1200" dirty="0" smtClean="0">
              <a:solidFill>
                <a:schemeClr val="tx1"/>
              </a:solidFill>
              <a:effectLst/>
            </a:endParaRPr>
          </a:p>
          <a:p>
            <a:r>
              <a:rPr lang="en-GB" sz="1400" kern="1200" dirty="0" smtClean="0">
                <a:solidFill>
                  <a:schemeClr val="tx1"/>
                </a:solidFill>
                <a:effectLst/>
              </a:rPr>
              <a:t>Spelling of Lee and Lea are different. What other words can you think that you can spell in different ways but sound the same?</a:t>
            </a:r>
          </a:p>
          <a:p>
            <a:endParaRPr lang="en-GB" sz="1400" kern="1200" dirty="0" smtClean="0">
              <a:solidFill>
                <a:schemeClr val="tx1"/>
              </a:solidFill>
              <a:effectLst/>
            </a:endParaRPr>
          </a:p>
          <a:p>
            <a:r>
              <a:rPr lang="en-GB" sz="1400" kern="1200" dirty="0" smtClean="0">
                <a:solidFill>
                  <a:schemeClr val="tx1"/>
                </a:solidFill>
                <a:effectLst/>
              </a:rPr>
              <a:t>Pee, pea. See, sea. Tea, tee </a:t>
            </a:r>
            <a:r>
              <a:rPr lang="en-GB" sz="1400" kern="1200" dirty="0" err="1" smtClean="0">
                <a:solidFill>
                  <a:schemeClr val="tx1"/>
                </a:solidFill>
                <a:effectLst/>
              </a:rPr>
              <a:t>etc</a:t>
            </a:r>
            <a:endParaRPr lang="en-GB" sz="1400" kern="1200" dirty="0" smtClean="0">
              <a:solidFill>
                <a:schemeClr val="tx1"/>
              </a:solidFill>
              <a:effectLst/>
            </a:endParaRP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3</a:t>
            </a:fld>
            <a:endParaRPr lang="en-US"/>
          </a:p>
        </p:txBody>
      </p:sp>
    </p:spTree>
    <p:extLst>
      <p:ext uri="{BB962C8B-B14F-4D97-AF65-F5344CB8AC3E}">
        <p14:creationId xmlns:p14="http://schemas.microsoft.com/office/powerpoint/2010/main" val="3423960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kern="1200" dirty="0" smtClean="0">
                <a:solidFill>
                  <a:schemeClr val="tx1"/>
                </a:solidFill>
                <a:effectLst/>
              </a:rPr>
              <a:t>This is a map of the navigable section of the river Lee. ‘Navigable’ means boats with engines are allowed to travel on it.</a:t>
            </a:r>
          </a:p>
          <a:p>
            <a:r>
              <a:rPr lang="en-GB" sz="1400" kern="1200" dirty="0" smtClean="0">
                <a:solidFill>
                  <a:schemeClr val="tx1"/>
                </a:solidFill>
                <a:effectLst/>
              </a:rPr>
              <a:t>It is 28 miles long. It starts in Hertford and joins the River Thames at Bow. </a:t>
            </a:r>
          </a:p>
          <a:p>
            <a:r>
              <a:rPr lang="en-GB" sz="1400" kern="1200" dirty="0" smtClean="0">
                <a:solidFill>
                  <a:schemeClr val="tx1"/>
                </a:solidFill>
                <a:effectLst/>
              </a:rPr>
              <a:t> </a:t>
            </a:r>
          </a:p>
          <a:p>
            <a:r>
              <a:rPr lang="en-GB" sz="1400" kern="1200" dirty="0" smtClean="0">
                <a:solidFill>
                  <a:schemeClr val="tx1"/>
                </a:solidFill>
                <a:effectLst/>
              </a:rPr>
              <a:t>What TV programme does the bit at the bottom remind you of?</a:t>
            </a:r>
          </a:p>
          <a:p>
            <a:endParaRPr lang="en-GB" sz="1400" kern="1200" dirty="0" smtClean="0">
              <a:solidFill>
                <a:schemeClr val="tx1"/>
              </a:solidFill>
              <a:effectLst/>
            </a:endParaRPr>
          </a:p>
          <a:p>
            <a:r>
              <a:rPr lang="en-US" sz="1400" dirty="0" smtClean="0"/>
              <a:t>A: </a:t>
            </a:r>
            <a:r>
              <a:rPr lang="en-US" sz="1400" dirty="0" err="1" smtClean="0"/>
              <a:t>Eastenders</a:t>
            </a:r>
            <a:endParaRPr lang="en-US" sz="1400" dirty="0" smtClean="0"/>
          </a:p>
          <a:p>
            <a:endParaRPr lang="en-US" sz="1400" kern="1200" dirty="0" smtClean="0">
              <a:solidFill>
                <a:schemeClr val="tx1"/>
              </a:solidFill>
              <a:effectLst/>
            </a:endParaRPr>
          </a:p>
          <a:p>
            <a:r>
              <a:rPr lang="en-GB" sz="1400" kern="1200" dirty="0" smtClean="0">
                <a:solidFill>
                  <a:schemeClr val="tx1"/>
                </a:solidFill>
                <a:effectLst/>
              </a:rPr>
              <a:t>What is the name of the river that the Lee joins.</a:t>
            </a:r>
          </a:p>
          <a:p>
            <a:r>
              <a:rPr lang="en-GB" sz="1400" kern="1200" dirty="0" smtClean="0">
                <a:solidFill>
                  <a:schemeClr val="tx1"/>
                </a:solidFill>
                <a:effectLst/>
              </a:rPr>
              <a:t> </a:t>
            </a:r>
          </a:p>
          <a:p>
            <a:r>
              <a:rPr lang="en-GB" sz="1400" kern="1200" dirty="0" smtClean="0">
                <a:solidFill>
                  <a:schemeClr val="tx1"/>
                </a:solidFill>
                <a:effectLst/>
              </a:rPr>
              <a:t>A: Thames</a:t>
            </a:r>
          </a:p>
          <a:p>
            <a:r>
              <a:rPr lang="en-GB" sz="1400" kern="1200" dirty="0" smtClean="0">
                <a:solidFill>
                  <a:schemeClr val="tx1"/>
                </a:solidFill>
                <a:effectLst/>
              </a:rPr>
              <a:t> </a:t>
            </a:r>
          </a:p>
          <a:p>
            <a:r>
              <a:rPr lang="en-GB" sz="1400" kern="1200" dirty="0" smtClean="0">
                <a:solidFill>
                  <a:schemeClr val="tx1"/>
                </a:solidFill>
                <a:effectLst/>
              </a:rPr>
              <a:t>Can you point out where we are/ where your school is etc.</a:t>
            </a:r>
          </a:p>
          <a:p>
            <a:r>
              <a:rPr lang="en-GB"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4</a:t>
            </a:fld>
            <a:endParaRPr lang="en-US"/>
          </a:p>
        </p:txBody>
      </p:sp>
    </p:spTree>
    <p:extLst>
      <p:ext uri="{BB962C8B-B14F-4D97-AF65-F5344CB8AC3E}">
        <p14:creationId xmlns:p14="http://schemas.microsoft.com/office/powerpoint/2010/main" val="1950201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effectLst/>
                <a:latin typeface="+mn-lt"/>
                <a:ea typeface="+mn-ea"/>
                <a:cs typeface="+mn-cs"/>
              </a:rPr>
              <a:t>Point out River Lee/Old River Lea/direction to Thames/ other features they may recognise </a:t>
            </a:r>
            <a:r>
              <a:rPr lang="en-GB" sz="1400" kern="1200" dirty="0" err="1" smtClean="0">
                <a:solidFill>
                  <a:schemeClr val="tx1"/>
                </a:solidFill>
                <a:effectLst/>
                <a:latin typeface="+mn-lt"/>
                <a:ea typeface="+mn-ea"/>
                <a:cs typeface="+mn-cs"/>
              </a:rPr>
              <a:t>eg</a:t>
            </a:r>
            <a:r>
              <a:rPr lang="en-GB" sz="1400" kern="1200" dirty="0" smtClean="0">
                <a:solidFill>
                  <a:schemeClr val="tx1"/>
                </a:solidFill>
                <a:effectLst/>
                <a:latin typeface="+mn-lt"/>
                <a:ea typeface="+mn-ea"/>
                <a:cs typeface="+mn-cs"/>
              </a:rPr>
              <a:t> Olympic buildings/where we’re going to visit </a:t>
            </a:r>
          </a:p>
          <a:p>
            <a:pPr marL="0" marR="0" indent="0" algn="l" defTabSz="45720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effectLst/>
                <a:latin typeface="+mn-lt"/>
                <a:ea typeface="+mn-ea"/>
                <a:cs typeface="+mn-cs"/>
              </a:rPr>
              <a:t>(if relevant). </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5</a:t>
            </a:fld>
            <a:endParaRPr lang="en-US"/>
          </a:p>
        </p:txBody>
      </p:sp>
    </p:spTree>
    <p:extLst>
      <p:ext uri="{BB962C8B-B14F-4D97-AF65-F5344CB8AC3E}">
        <p14:creationId xmlns:p14="http://schemas.microsoft.com/office/powerpoint/2010/main" val="3584133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kern="1200" dirty="0" smtClean="0">
                <a:solidFill>
                  <a:schemeClr val="tx1"/>
                </a:solidFill>
                <a:effectLst/>
                <a:latin typeface="+mn-lt"/>
                <a:ea typeface="+mn-ea"/>
                <a:cs typeface="+mn-cs"/>
              </a:rPr>
              <a:t>Why were boats travelling up and down the River Lee.</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Take answers from children – cargo</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The River Lea has always been important to London although the River Thames is more famous because it connects to the sea!</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Before there were decent roads the easiest way for people to get about and to carry goods from one place to another was by boat. The river has been used for transport for nearly 2000 years. In AD896 Viking invaders from Denmark travelled up the River Lea from the River Thames.</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Cargo sack – coal, manure, flour, grain, timber, gunpowder</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Cargoes carried include coal, flour, grain, timber, gunpowder, guns.</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Picture shows a horse drawn barge in the 1930s. Coal was taken to the power station which used to be in Hackney. The path is called the towpath is it was built for horses to tow boats.</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6</a:t>
            </a:fld>
            <a:endParaRPr lang="en-US"/>
          </a:p>
        </p:txBody>
      </p:sp>
    </p:spTree>
    <p:extLst>
      <p:ext uri="{BB962C8B-B14F-4D97-AF65-F5344CB8AC3E}">
        <p14:creationId xmlns:p14="http://schemas.microsoft.com/office/powerpoint/2010/main" val="1193372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kern="1200" dirty="0" smtClean="0">
                <a:solidFill>
                  <a:srgbClr val="000000"/>
                </a:solidFill>
                <a:effectLst/>
                <a:latin typeface="+mn-lt"/>
                <a:ea typeface="+mn-ea"/>
                <a:cs typeface="+mn-cs"/>
              </a:rPr>
              <a:t>Today we are going to learn about the River Lee. Does anybody recognise where this picture is?</a:t>
            </a:r>
          </a:p>
          <a:p>
            <a:endParaRPr lang="en-GB" sz="1400" kern="1200" dirty="0" smtClean="0">
              <a:solidFill>
                <a:srgbClr val="000000"/>
              </a:solidFill>
              <a:effectLst/>
              <a:latin typeface="+mn-lt"/>
              <a:ea typeface="+mn-ea"/>
              <a:cs typeface="+mn-cs"/>
            </a:endParaRPr>
          </a:p>
          <a:p>
            <a:r>
              <a:rPr lang="en-GB" sz="1400" kern="1200" dirty="0" smtClean="0">
                <a:solidFill>
                  <a:srgbClr val="000000"/>
                </a:solidFill>
                <a:effectLst/>
                <a:latin typeface="+mn-lt"/>
                <a:ea typeface="+mn-ea"/>
                <a:cs typeface="+mn-cs"/>
              </a:rPr>
              <a:t>River Lea at Old Ford. Just outside the Olympic Park.</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7</a:t>
            </a:fld>
            <a:endParaRPr lang="en-US"/>
          </a:p>
        </p:txBody>
      </p:sp>
    </p:spTree>
    <p:extLst>
      <p:ext uri="{BB962C8B-B14F-4D97-AF65-F5344CB8AC3E}">
        <p14:creationId xmlns:p14="http://schemas.microsoft.com/office/powerpoint/2010/main" val="3098437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3619D5B-E7D8-1E48-9505-7E08EDE6B935}" type="slidenum">
              <a:rPr lang="en-US" smtClean="0"/>
              <a:t>8</a:t>
            </a:fld>
            <a:endParaRPr lang="en-US"/>
          </a:p>
        </p:txBody>
      </p:sp>
    </p:spTree>
    <p:extLst>
      <p:ext uri="{BB962C8B-B14F-4D97-AF65-F5344CB8AC3E}">
        <p14:creationId xmlns:p14="http://schemas.microsoft.com/office/powerpoint/2010/main" val="657926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kern="1200" dirty="0" smtClean="0">
                <a:solidFill>
                  <a:schemeClr val="tx1"/>
                </a:solidFill>
                <a:effectLst/>
                <a:latin typeface="+mn-lt"/>
                <a:ea typeface="+mn-ea"/>
                <a:cs typeface="+mn-cs"/>
              </a:rPr>
              <a:t>Imagine if you were building a canal and you wanted to build it up the side of a hill. </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What would happen if you tried to fill your canal with water?</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A:</a:t>
            </a:r>
            <a:r>
              <a:rPr lang="en-GB" sz="1400" kern="1200" baseline="0" dirty="0" smtClean="0">
                <a:solidFill>
                  <a:schemeClr val="tx1"/>
                </a:solidFill>
                <a:effectLst/>
                <a:latin typeface="+mn-lt"/>
                <a:ea typeface="+mn-ea"/>
                <a:cs typeface="+mn-cs"/>
              </a:rPr>
              <a:t> </a:t>
            </a:r>
            <a:r>
              <a:rPr lang="en-GB" sz="1400" kern="1200" dirty="0" smtClean="0">
                <a:solidFill>
                  <a:schemeClr val="tx1"/>
                </a:solidFill>
                <a:effectLst/>
                <a:latin typeface="+mn-lt"/>
                <a:ea typeface="+mn-ea"/>
                <a:cs typeface="+mn-cs"/>
              </a:rPr>
              <a:t>It would all fall to the bottom</a:t>
            </a:r>
          </a:p>
          <a:p>
            <a:endParaRPr lang="en-GB" sz="1400" kern="1200" dirty="0" smtClean="0">
              <a:solidFill>
                <a:schemeClr val="tx1"/>
              </a:solidFill>
              <a:effectLst/>
              <a:latin typeface="+mn-lt"/>
              <a:ea typeface="+mn-ea"/>
              <a:cs typeface="+mn-cs"/>
            </a:endParaRPr>
          </a:p>
          <a:p>
            <a:r>
              <a:rPr lang="en-GB" sz="1400" kern="1200" dirty="0" smtClean="0">
                <a:solidFill>
                  <a:schemeClr val="tx1"/>
                </a:solidFill>
                <a:effectLst/>
                <a:latin typeface="+mn-lt"/>
                <a:ea typeface="+mn-ea"/>
                <a:cs typeface="+mn-cs"/>
              </a:rPr>
              <a:t>To solve this problem the canal engineers build big steps in the canal to take the boats up and down hill. These are called locks. (In most cases you don’t need to go into any more detail than this – beware of information overload)</a:t>
            </a:r>
            <a:r>
              <a:rPr lang="en-GB" sz="16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03619D5B-E7D8-1E48-9505-7E08EDE6B935}" type="slidenum">
              <a:rPr lang="en-US" smtClean="0"/>
              <a:t>9</a:t>
            </a:fld>
            <a:endParaRPr lang="en-US"/>
          </a:p>
        </p:txBody>
      </p:sp>
    </p:spTree>
    <p:extLst>
      <p:ext uri="{BB962C8B-B14F-4D97-AF65-F5344CB8AC3E}">
        <p14:creationId xmlns:p14="http://schemas.microsoft.com/office/powerpoint/2010/main" val="1108058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F2C1F90E-6AB1-2A46-A5BE-C69D4FF58AD9}" type="datetimeFigureOut">
              <a:rPr lang="en-US" smtClean="0"/>
              <a:t>21/09/2017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3813773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F2C1F90E-6AB1-2A46-A5BE-C69D4FF58AD9}" type="datetimeFigureOut">
              <a:rPr lang="en-US" smtClean="0"/>
              <a:t>21/09/2017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2478170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F2C1F90E-6AB1-2A46-A5BE-C69D4FF58AD9}" type="datetimeFigureOut">
              <a:rPr lang="en-US" smtClean="0"/>
              <a:t>21/09/2017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3462225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F2C1F90E-6AB1-2A46-A5BE-C69D4FF58AD9}" type="datetimeFigureOut">
              <a:rPr lang="en-US" smtClean="0"/>
              <a:t>21/09/2017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3271632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F2C1F90E-6AB1-2A46-A5BE-C69D4FF58AD9}" type="datetimeFigureOut">
              <a:rPr lang="en-US" smtClean="0"/>
              <a:t>21/09/2017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316495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F2C1F90E-6AB1-2A46-A5BE-C69D4FF58AD9}" type="datetimeFigureOut">
              <a:rPr lang="en-US" smtClean="0"/>
              <a:t>21/09/2017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713333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F2C1F90E-6AB1-2A46-A5BE-C69D4FF58AD9}" type="datetimeFigureOut">
              <a:rPr lang="en-US" smtClean="0"/>
              <a:t>21/09/2017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1139502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F2C1F90E-6AB1-2A46-A5BE-C69D4FF58AD9}" type="datetimeFigureOut">
              <a:rPr lang="en-US" smtClean="0"/>
              <a:t>21/09/2017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2801372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C1F90E-6AB1-2A46-A5BE-C69D4FF58AD9}" type="datetimeFigureOut">
              <a:rPr lang="en-US" smtClean="0"/>
              <a:t>21/09/2017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3727859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F2C1F90E-6AB1-2A46-A5BE-C69D4FF58AD9}" type="datetimeFigureOut">
              <a:rPr lang="en-US" smtClean="0"/>
              <a:t>21/09/2017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2783093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F2C1F90E-6AB1-2A46-A5BE-C69D4FF58AD9}" type="datetimeFigureOut">
              <a:rPr lang="en-US" smtClean="0"/>
              <a:t>21/09/2017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19BB68-F809-4049-A223-5295C77CC20F}" type="slidenum">
              <a:rPr lang="en-US" smtClean="0"/>
              <a:t>‹#›</a:t>
            </a:fld>
            <a:endParaRPr lang="en-US"/>
          </a:p>
        </p:txBody>
      </p:sp>
    </p:spTree>
    <p:extLst>
      <p:ext uri="{BB962C8B-B14F-4D97-AF65-F5344CB8AC3E}">
        <p14:creationId xmlns:p14="http://schemas.microsoft.com/office/powerpoint/2010/main" val="15842654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C1F90E-6AB1-2A46-A5BE-C69D4FF58AD9}" type="datetimeFigureOut">
              <a:rPr lang="en-US" smtClean="0"/>
              <a:t>21/09/2017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19BB68-F809-4049-A223-5295C77CC20F}" type="slidenum">
              <a:rPr lang="en-US" smtClean="0"/>
              <a:t>‹#›</a:t>
            </a:fld>
            <a:endParaRPr lang="en-US"/>
          </a:p>
        </p:txBody>
      </p:sp>
    </p:spTree>
    <p:extLst>
      <p:ext uri="{BB962C8B-B14F-4D97-AF65-F5344CB8AC3E}">
        <p14:creationId xmlns:p14="http://schemas.microsoft.com/office/powerpoint/2010/main" val="32832650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13.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4.emf"/><Relationship Id="rId6" Type="http://schemas.openxmlformats.org/officeDocument/2006/relationships/hyperlink" Target="http://www.crl.london/en/page/3831" TargetMode="External"/><Relationship Id="rId7"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emf"/><Relationship Id="rId5" Type="http://schemas.openxmlformats.org/officeDocument/2006/relationships/image" Target="../media/image4.emf"/><Relationship Id="rId6" Type="http://schemas.openxmlformats.org/officeDocument/2006/relationships/image" Target="../media/image19.jpe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5.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6.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9.jpeg"/><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10.jpeg"/><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2.emf"/><Relationship Id="rId5" Type="http://schemas.openxmlformats.org/officeDocument/2006/relationships/image" Target="../media/image3.emf"/><Relationship Id="rId6" Type="http://schemas.openxmlformats.org/officeDocument/2006/relationships/image" Target="../media/image4.emf"/><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59594" y="325559"/>
            <a:ext cx="9023728" cy="738664"/>
          </a:xfrm>
          <a:prstGeom prst="rect">
            <a:avLst/>
          </a:prstGeom>
          <a:noFill/>
        </p:spPr>
        <p:txBody>
          <a:bodyPr wrap="square" rtlCol="0">
            <a:spAutoFit/>
          </a:bodyPr>
          <a:lstStyle/>
          <a:p>
            <a:r>
              <a:rPr lang="en-GB" sz="2400" b="1" dirty="0">
                <a:solidFill>
                  <a:srgbClr val="008E98"/>
                </a:solidFill>
                <a:latin typeface="Gorditas"/>
                <a:cs typeface="Gorditas"/>
              </a:rPr>
              <a:t>All about the River Lea</a:t>
            </a:r>
            <a:r>
              <a:rPr lang="en-GB" sz="2400" b="1" dirty="0" smtClean="0">
                <a:solidFill>
                  <a:srgbClr val="008E98"/>
                </a:solidFill>
                <a:effectLst/>
                <a:latin typeface="Gorditas"/>
                <a:cs typeface="Gorditas"/>
              </a:rPr>
              <a:t> </a:t>
            </a:r>
            <a:endParaRPr lang="en-GB" sz="2400" b="1" dirty="0">
              <a:solidFill>
                <a:srgbClr val="008E98"/>
              </a:solidFill>
              <a:latin typeface="Gorditas"/>
              <a:cs typeface="Gorditas"/>
            </a:endParaRPr>
          </a:p>
          <a:p>
            <a:endParaRPr lang="en-US" dirty="0"/>
          </a:p>
        </p:txBody>
      </p:sp>
      <p:pic>
        <p:nvPicPr>
          <p:cNvPr id="10" name="Picture 9" descr="Image for PPT slide 1 All about the River Lee.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74950" y="970641"/>
            <a:ext cx="8368707" cy="4358779"/>
          </a:xfrm>
          <a:prstGeom prst="roundRect">
            <a:avLst>
              <a:gd name="adj" fmla="val 8025"/>
            </a:avLst>
          </a:prstGeom>
          <a:ln w="25400">
            <a:solidFill>
              <a:srgbClr val="008E98"/>
            </a:solidFill>
          </a:ln>
        </p:spPr>
      </p:pic>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4"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13" name="Picture 12"/>
          <p:cNvPicPr>
            <a:picLocks noChangeAspect="1"/>
          </p:cNvPicPr>
          <p:nvPr/>
        </p:nvPicPr>
        <p:blipFill>
          <a:blip r:embed="rId5"/>
          <a:stretch>
            <a:fillRect/>
          </a:stretch>
        </p:blipFill>
        <p:spPr>
          <a:xfrm>
            <a:off x="7174038" y="6220449"/>
            <a:ext cx="1686674" cy="424887"/>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Tree>
    <p:extLst>
      <p:ext uri="{BB962C8B-B14F-4D97-AF65-F5344CB8AC3E}">
        <p14:creationId xmlns:p14="http://schemas.microsoft.com/office/powerpoint/2010/main" val="239516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2" name="Picture 1"/>
          <p:cNvPicPr>
            <a:picLocks noChangeAspect="1"/>
          </p:cNvPicPr>
          <p:nvPr/>
        </p:nvPicPr>
        <p:blipFill>
          <a:blip r:embed="rId4"/>
          <a:stretch>
            <a:fillRect/>
          </a:stretch>
        </p:blipFill>
        <p:spPr>
          <a:xfrm>
            <a:off x="457362" y="339502"/>
            <a:ext cx="8777759" cy="6037552"/>
          </a:xfrm>
          <a:prstGeom prst="rect">
            <a:avLst/>
          </a:prstGeom>
        </p:spPr>
      </p:pic>
      <p:pic>
        <p:nvPicPr>
          <p:cNvPr id="9" name="Picture 8"/>
          <p:cNvPicPr>
            <a:picLocks noChangeAspect="1"/>
          </p:cNvPicPr>
          <p:nvPr/>
        </p:nvPicPr>
        <p:blipFill>
          <a:blip r:embed="rId5"/>
          <a:stretch>
            <a:fillRect/>
          </a:stretch>
        </p:blipFill>
        <p:spPr>
          <a:xfrm>
            <a:off x="7174038" y="6220449"/>
            <a:ext cx="1686674" cy="424887"/>
          </a:xfrm>
          <a:prstGeom prst="rect">
            <a:avLst/>
          </a:prstGeom>
        </p:spPr>
      </p:pic>
      <p:pic>
        <p:nvPicPr>
          <p:cNvPr id="10" name="Picture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
        <p:nvSpPr>
          <p:cNvPr id="7" name="TextBox 6"/>
          <p:cNvSpPr txBox="1"/>
          <p:nvPr/>
        </p:nvSpPr>
        <p:spPr>
          <a:xfrm>
            <a:off x="480786" y="5184283"/>
            <a:ext cx="6141357" cy="246221"/>
          </a:xfrm>
          <a:prstGeom prst="rect">
            <a:avLst/>
          </a:prstGeom>
          <a:noFill/>
        </p:spPr>
        <p:txBody>
          <a:bodyPr wrap="square" rtlCol="0">
            <a:spAutoFit/>
          </a:bodyPr>
          <a:lstStyle/>
          <a:p>
            <a:r>
              <a:rPr lang="en-US" sz="1000" dirty="0">
                <a:latin typeface="Poppins"/>
                <a:cs typeface="Poppins"/>
              </a:rPr>
              <a:t>Carpenters Road Lock</a:t>
            </a:r>
          </a:p>
        </p:txBody>
      </p:sp>
    </p:spTree>
    <p:extLst>
      <p:ext uri="{BB962C8B-B14F-4D97-AF65-F5344CB8AC3E}">
        <p14:creationId xmlns:p14="http://schemas.microsoft.com/office/powerpoint/2010/main" val="3199506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414020" y="433841"/>
            <a:ext cx="8343641" cy="4680000"/>
          </a:xfrm>
          <a:prstGeom prst="roundRect">
            <a:avLst>
              <a:gd name="adj" fmla="val 8025"/>
            </a:avLst>
          </a:prstGeom>
          <a:ln w="25400">
            <a:solidFill>
              <a:srgbClr val="008E98"/>
            </a:solidFill>
          </a:ln>
        </p:spPr>
      </p:pic>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4"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10" name="Picture 9"/>
          <p:cNvPicPr>
            <a:picLocks noChangeAspect="1"/>
          </p:cNvPicPr>
          <p:nvPr/>
        </p:nvPicPr>
        <p:blipFill>
          <a:blip r:embed="rId5"/>
          <a:stretch>
            <a:fillRect/>
          </a:stretch>
        </p:blipFill>
        <p:spPr>
          <a:xfrm>
            <a:off x="7174038" y="6220449"/>
            <a:ext cx="1686674" cy="424887"/>
          </a:xfrm>
          <a:prstGeom prst="rect">
            <a:avLst/>
          </a:prstGeom>
        </p:spPr>
      </p:pic>
      <p:pic>
        <p:nvPicPr>
          <p:cNvPr id="12" name="Picture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
        <p:nvSpPr>
          <p:cNvPr id="7" name="TextBox 6"/>
          <p:cNvSpPr txBox="1"/>
          <p:nvPr/>
        </p:nvSpPr>
        <p:spPr>
          <a:xfrm>
            <a:off x="480786" y="5184283"/>
            <a:ext cx="6141357" cy="246221"/>
          </a:xfrm>
          <a:prstGeom prst="rect">
            <a:avLst/>
          </a:prstGeom>
          <a:noFill/>
        </p:spPr>
        <p:txBody>
          <a:bodyPr wrap="square" rtlCol="0">
            <a:spAutoFit/>
          </a:bodyPr>
          <a:lstStyle/>
          <a:p>
            <a:r>
              <a:rPr lang="en-US" sz="1000" dirty="0">
                <a:latin typeface="Poppins"/>
                <a:cs typeface="Poppins"/>
              </a:rPr>
              <a:t>Carpenters Road Lock in the 1970s.</a:t>
            </a:r>
          </a:p>
        </p:txBody>
      </p:sp>
    </p:spTree>
    <p:extLst>
      <p:ext uri="{BB962C8B-B14F-4D97-AF65-F5344CB8AC3E}">
        <p14:creationId xmlns:p14="http://schemas.microsoft.com/office/powerpoint/2010/main" val="3282246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414020" y="433841"/>
            <a:ext cx="8343641" cy="4680000"/>
          </a:xfrm>
          <a:prstGeom prst="roundRect">
            <a:avLst>
              <a:gd name="adj" fmla="val 8025"/>
            </a:avLst>
          </a:prstGeom>
          <a:ln w="25400">
            <a:solidFill>
              <a:srgbClr val="008E98"/>
            </a:solidFill>
          </a:ln>
        </p:spPr>
      </p:pic>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4"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7" name="Picture 6"/>
          <p:cNvPicPr>
            <a:picLocks noChangeAspect="1"/>
          </p:cNvPicPr>
          <p:nvPr/>
        </p:nvPicPr>
        <p:blipFill>
          <a:blip r:embed="rId5"/>
          <a:stretch>
            <a:fillRect/>
          </a:stretch>
        </p:blipFill>
        <p:spPr>
          <a:xfrm>
            <a:off x="7174038" y="6220449"/>
            <a:ext cx="1686674" cy="424887"/>
          </a:xfrm>
          <a:prstGeom prst="rect">
            <a:avLst/>
          </a:prstGeom>
        </p:spPr>
      </p:pic>
      <p:pic>
        <p:nvPicPr>
          <p:cNvPr id="9" name="Picture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
        <p:nvSpPr>
          <p:cNvPr id="10" name="TextBox 9"/>
          <p:cNvSpPr txBox="1"/>
          <p:nvPr/>
        </p:nvSpPr>
        <p:spPr>
          <a:xfrm>
            <a:off x="480786" y="5184283"/>
            <a:ext cx="6141357" cy="246221"/>
          </a:xfrm>
          <a:prstGeom prst="rect">
            <a:avLst/>
          </a:prstGeom>
          <a:noFill/>
        </p:spPr>
        <p:txBody>
          <a:bodyPr wrap="square" rtlCol="0">
            <a:spAutoFit/>
          </a:bodyPr>
          <a:lstStyle/>
          <a:p>
            <a:r>
              <a:rPr lang="en-US" sz="1000" dirty="0">
                <a:latin typeface="Poppins"/>
                <a:cs typeface="Poppins"/>
              </a:rPr>
              <a:t>Carpenters Road Lock </a:t>
            </a:r>
            <a:r>
              <a:rPr lang="en-US" sz="1000" dirty="0" smtClean="0">
                <a:latin typeface="Poppins"/>
                <a:cs typeface="Poppins"/>
              </a:rPr>
              <a:t>in 2008.</a:t>
            </a:r>
            <a:endParaRPr lang="en-US" sz="1000" dirty="0">
              <a:latin typeface="Poppins"/>
              <a:cs typeface="Poppins"/>
            </a:endParaRPr>
          </a:p>
        </p:txBody>
      </p:sp>
    </p:spTree>
    <p:extLst>
      <p:ext uri="{BB962C8B-B14F-4D97-AF65-F5344CB8AC3E}">
        <p14:creationId xmlns:p14="http://schemas.microsoft.com/office/powerpoint/2010/main" val="210941440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9" name="Picture 8"/>
          <p:cNvPicPr>
            <a:picLocks noChangeAspect="1"/>
          </p:cNvPicPr>
          <p:nvPr/>
        </p:nvPicPr>
        <p:blipFill>
          <a:blip r:embed="rId4"/>
          <a:stretch>
            <a:fillRect/>
          </a:stretch>
        </p:blipFill>
        <p:spPr>
          <a:xfrm>
            <a:off x="7174038" y="6220449"/>
            <a:ext cx="1686674" cy="424887"/>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pic>
        <p:nvPicPr>
          <p:cNvPr id="8" name="Picture 7">
            <a:hlinkClick r:id="rId6"/>
          </p:cNvPr>
          <p:cNvPicPr>
            <a:picLocks/>
          </p:cNvPicPr>
          <p:nvPr/>
        </p:nvPicPr>
        <p:blipFill rotWithShape="1">
          <a:blip r:embed="rId7" cstate="email">
            <a:extLst>
              <a:ext uri="{28A0092B-C50C-407E-A947-70E740481C1C}">
                <a14:useLocalDpi xmlns:a14="http://schemas.microsoft.com/office/drawing/2010/main"/>
              </a:ext>
            </a:extLst>
          </a:blip>
          <a:srcRect t="-1"/>
          <a:stretch/>
        </p:blipFill>
        <p:spPr>
          <a:xfrm>
            <a:off x="426856" y="433841"/>
            <a:ext cx="8317968" cy="4680000"/>
          </a:xfrm>
          <a:prstGeom prst="roundRect">
            <a:avLst>
              <a:gd name="adj" fmla="val 8025"/>
            </a:avLst>
          </a:prstGeom>
          <a:ln w="25400">
            <a:solidFill>
              <a:srgbClr val="008E98"/>
            </a:solidFill>
          </a:ln>
        </p:spPr>
      </p:pic>
      <p:sp>
        <p:nvSpPr>
          <p:cNvPr id="13" name="TextBox 12"/>
          <p:cNvSpPr txBox="1"/>
          <p:nvPr/>
        </p:nvSpPr>
        <p:spPr>
          <a:xfrm>
            <a:off x="480786" y="5184283"/>
            <a:ext cx="6141357" cy="246221"/>
          </a:xfrm>
          <a:prstGeom prst="rect">
            <a:avLst/>
          </a:prstGeom>
          <a:noFill/>
        </p:spPr>
        <p:txBody>
          <a:bodyPr wrap="square" rtlCol="0">
            <a:spAutoFit/>
          </a:bodyPr>
          <a:lstStyle/>
          <a:p>
            <a:r>
              <a:rPr lang="en-US" sz="1000" dirty="0" smtClean="0">
                <a:latin typeface="Poppins"/>
                <a:cs typeface="Poppins"/>
              </a:rPr>
              <a:t>Click on the image above to play the </a:t>
            </a:r>
            <a:r>
              <a:rPr lang="en-US" sz="1000" dirty="0" err="1" smtClean="0">
                <a:latin typeface="Poppins"/>
                <a:cs typeface="Poppins"/>
              </a:rPr>
              <a:t>timelapse</a:t>
            </a:r>
            <a:r>
              <a:rPr lang="en-US" sz="1000" dirty="0" smtClean="0">
                <a:latin typeface="Poppins"/>
                <a:cs typeface="Poppins"/>
              </a:rPr>
              <a:t> film.</a:t>
            </a:r>
            <a:endParaRPr lang="en-US" sz="1000" dirty="0">
              <a:latin typeface="Poppins"/>
              <a:cs typeface="Poppins"/>
            </a:endParaRPr>
          </a:p>
        </p:txBody>
      </p:sp>
    </p:spTree>
    <p:extLst>
      <p:ext uri="{BB962C8B-B14F-4D97-AF65-F5344CB8AC3E}">
        <p14:creationId xmlns:p14="http://schemas.microsoft.com/office/powerpoint/2010/main" val="353121050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06751" y="433841"/>
            <a:ext cx="8350910" cy="4680000"/>
          </a:xfrm>
          <a:prstGeom prst="roundRect">
            <a:avLst>
              <a:gd name="adj" fmla="val 8025"/>
            </a:avLst>
          </a:prstGeom>
          <a:ln w="25400">
            <a:solidFill>
              <a:srgbClr val="008E98"/>
            </a:solidFill>
          </a:ln>
        </p:spPr>
      </p:pic>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4"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7" name="Picture 6"/>
          <p:cNvPicPr>
            <a:picLocks noChangeAspect="1"/>
          </p:cNvPicPr>
          <p:nvPr/>
        </p:nvPicPr>
        <p:blipFill>
          <a:blip r:embed="rId5"/>
          <a:stretch>
            <a:fillRect/>
          </a:stretch>
        </p:blipFill>
        <p:spPr>
          <a:xfrm>
            <a:off x="7174038" y="6220449"/>
            <a:ext cx="1686674" cy="424887"/>
          </a:xfrm>
          <a:prstGeom prst="rect">
            <a:avLst/>
          </a:prstGeom>
        </p:spPr>
      </p:pic>
      <p:pic>
        <p:nvPicPr>
          <p:cNvPr id="9" name="Picture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
        <p:nvSpPr>
          <p:cNvPr id="12" name="TextBox 11"/>
          <p:cNvSpPr txBox="1"/>
          <p:nvPr/>
        </p:nvSpPr>
        <p:spPr>
          <a:xfrm>
            <a:off x="480786" y="5184283"/>
            <a:ext cx="6141357" cy="246221"/>
          </a:xfrm>
          <a:prstGeom prst="rect">
            <a:avLst/>
          </a:prstGeom>
          <a:noFill/>
        </p:spPr>
        <p:txBody>
          <a:bodyPr wrap="square" rtlCol="0">
            <a:spAutoFit/>
          </a:bodyPr>
          <a:lstStyle/>
          <a:p>
            <a:r>
              <a:rPr lang="en-US" sz="1000" dirty="0">
                <a:latin typeface="Poppins"/>
                <a:cs typeface="Poppins"/>
              </a:rPr>
              <a:t>Artist’s impression of the new Carpenters Road Lock.</a:t>
            </a:r>
          </a:p>
        </p:txBody>
      </p:sp>
    </p:spTree>
    <p:extLst>
      <p:ext uri="{BB962C8B-B14F-4D97-AF65-F5344CB8AC3E}">
        <p14:creationId xmlns:p14="http://schemas.microsoft.com/office/powerpoint/2010/main" val="3575090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930581" y="439287"/>
            <a:ext cx="1879600" cy="469900"/>
          </a:xfrm>
          <a:prstGeom prst="rect">
            <a:avLst/>
          </a:prstGeom>
        </p:spPr>
      </p:pic>
      <p:sp>
        <p:nvSpPr>
          <p:cNvPr id="9" name="TextBox 8"/>
          <p:cNvSpPr txBox="1"/>
          <p:nvPr/>
        </p:nvSpPr>
        <p:spPr>
          <a:xfrm>
            <a:off x="425941" y="1611138"/>
            <a:ext cx="8284436" cy="1200329"/>
          </a:xfrm>
          <a:prstGeom prst="rect">
            <a:avLst/>
          </a:prstGeom>
          <a:noFill/>
        </p:spPr>
        <p:txBody>
          <a:bodyPr wrap="square" rtlCol="0">
            <a:spAutoFit/>
          </a:bodyPr>
          <a:lstStyle/>
          <a:p>
            <a:pPr algn="ctr"/>
            <a:r>
              <a:rPr lang="en-GB" sz="5400" b="1" spc="300" dirty="0" smtClean="0">
                <a:solidFill>
                  <a:srgbClr val="008E98"/>
                </a:solidFill>
                <a:latin typeface="Gorditas"/>
                <a:cs typeface="Gorditas"/>
              </a:rPr>
              <a:t>Text slide</a:t>
            </a:r>
            <a:endParaRPr lang="en-GB" sz="5400" b="1" spc="300" dirty="0">
              <a:solidFill>
                <a:srgbClr val="008E98"/>
              </a:solidFill>
              <a:latin typeface="Gorditas"/>
              <a:cs typeface="Gorditas"/>
            </a:endParaRPr>
          </a:p>
          <a:p>
            <a:endParaRPr lang="en-US" spc="300" dirty="0"/>
          </a:p>
        </p:txBody>
      </p:sp>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4"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13" name="Picture 12"/>
          <p:cNvPicPr>
            <a:picLocks noChangeAspect="1"/>
          </p:cNvPicPr>
          <p:nvPr/>
        </p:nvPicPr>
        <p:blipFill>
          <a:blip r:embed="rId5"/>
          <a:stretch>
            <a:fillRect/>
          </a:stretch>
        </p:blipFill>
        <p:spPr>
          <a:xfrm>
            <a:off x="7174038" y="6220449"/>
            <a:ext cx="1686674" cy="424887"/>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Tree>
    <p:extLst>
      <p:ext uri="{BB962C8B-B14F-4D97-AF65-F5344CB8AC3E}">
        <p14:creationId xmlns:p14="http://schemas.microsoft.com/office/powerpoint/2010/main" val="344136681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7" name="Picture 6"/>
          <p:cNvPicPr>
            <a:picLocks noChangeAspect="1"/>
          </p:cNvPicPr>
          <p:nvPr/>
        </p:nvPicPr>
        <p:blipFill>
          <a:blip r:embed="rId4"/>
          <a:stretch>
            <a:fillRect/>
          </a:stretch>
        </p:blipFill>
        <p:spPr>
          <a:xfrm>
            <a:off x="7174038" y="6220449"/>
            <a:ext cx="1686674" cy="424887"/>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pic>
        <p:nvPicPr>
          <p:cNvPr id="10" name="Picture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16427" y="970641"/>
            <a:ext cx="8285753" cy="4358779"/>
          </a:xfrm>
          <a:prstGeom prst="roundRect">
            <a:avLst>
              <a:gd name="adj" fmla="val 8025"/>
            </a:avLst>
          </a:prstGeom>
          <a:ln w="25400">
            <a:solidFill>
              <a:srgbClr val="008E98"/>
            </a:solidFill>
          </a:ln>
        </p:spPr>
      </p:pic>
      <p:sp>
        <p:nvSpPr>
          <p:cNvPr id="12" name="TextBox 11"/>
          <p:cNvSpPr txBox="1"/>
          <p:nvPr/>
        </p:nvSpPr>
        <p:spPr>
          <a:xfrm>
            <a:off x="359594" y="325559"/>
            <a:ext cx="9023728" cy="738664"/>
          </a:xfrm>
          <a:prstGeom prst="rect">
            <a:avLst/>
          </a:prstGeom>
          <a:noFill/>
        </p:spPr>
        <p:txBody>
          <a:bodyPr wrap="square" rtlCol="0">
            <a:spAutoFit/>
          </a:bodyPr>
          <a:lstStyle/>
          <a:p>
            <a:r>
              <a:rPr lang="en-GB" sz="2400" b="1" dirty="0" smtClean="0">
                <a:solidFill>
                  <a:srgbClr val="008E98"/>
                </a:solidFill>
                <a:latin typeface="Gorditas"/>
                <a:cs typeface="Gorditas"/>
              </a:rPr>
              <a:t>Image slide title here if needed</a:t>
            </a:r>
            <a:endParaRPr lang="en-GB" sz="2400" b="1" dirty="0">
              <a:solidFill>
                <a:srgbClr val="008E98"/>
              </a:solidFill>
              <a:latin typeface="Gorditas"/>
              <a:cs typeface="Gorditas"/>
            </a:endParaRPr>
          </a:p>
          <a:p>
            <a:endParaRPr lang="en-US" dirty="0"/>
          </a:p>
        </p:txBody>
      </p:sp>
    </p:spTree>
    <p:extLst>
      <p:ext uri="{BB962C8B-B14F-4D97-AF65-F5344CB8AC3E}">
        <p14:creationId xmlns:p14="http://schemas.microsoft.com/office/powerpoint/2010/main" val="404452753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25941" y="1611138"/>
            <a:ext cx="8284436" cy="1200329"/>
          </a:xfrm>
          <a:prstGeom prst="rect">
            <a:avLst/>
          </a:prstGeom>
          <a:noFill/>
        </p:spPr>
        <p:txBody>
          <a:bodyPr wrap="square" rtlCol="0">
            <a:spAutoFit/>
          </a:bodyPr>
          <a:lstStyle/>
          <a:p>
            <a:pPr algn="ctr"/>
            <a:r>
              <a:rPr lang="en-GB" sz="5400" b="1" spc="300" dirty="0">
                <a:solidFill>
                  <a:srgbClr val="008E98"/>
                </a:solidFill>
                <a:latin typeface="Gorditas"/>
                <a:cs typeface="Gorditas"/>
              </a:rPr>
              <a:t>What is </a:t>
            </a:r>
            <a:r>
              <a:rPr lang="en-GB" sz="5400" b="1" spc="300" dirty="0" smtClean="0">
                <a:solidFill>
                  <a:srgbClr val="008E98"/>
                </a:solidFill>
                <a:latin typeface="Gorditas"/>
                <a:cs typeface="Gorditas"/>
              </a:rPr>
              <a:t>a river</a:t>
            </a:r>
            <a:r>
              <a:rPr lang="en-GB" sz="5400" b="1" spc="300" dirty="0">
                <a:solidFill>
                  <a:srgbClr val="008E98"/>
                </a:solidFill>
                <a:latin typeface="Gorditas"/>
                <a:cs typeface="Gorditas"/>
              </a:rPr>
              <a:t>? </a:t>
            </a:r>
          </a:p>
          <a:p>
            <a:endParaRPr lang="en-US" spc="300" dirty="0"/>
          </a:p>
        </p:txBody>
      </p:sp>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2" name="Picture 1"/>
          <p:cNvPicPr>
            <a:picLocks noChangeAspect="1"/>
          </p:cNvPicPr>
          <p:nvPr/>
        </p:nvPicPr>
        <p:blipFill>
          <a:blip r:embed="rId4"/>
          <a:stretch>
            <a:fillRect/>
          </a:stretch>
        </p:blipFill>
        <p:spPr>
          <a:xfrm>
            <a:off x="4883468" y="2961593"/>
            <a:ext cx="2290570" cy="3258856"/>
          </a:xfrm>
          <a:prstGeom prst="rect">
            <a:avLst/>
          </a:prstGeom>
        </p:spPr>
      </p:pic>
      <p:pic>
        <p:nvPicPr>
          <p:cNvPr id="13" name="Picture 12"/>
          <p:cNvPicPr>
            <a:picLocks noChangeAspect="1"/>
          </p:cNvPicPr>
          <p:nvPr/>
        </p:nvPicPr>
        <p:blipFill>
          <a:blip r:embed="rId5"/>
          <a:stretch>
            <a:fillRect/>
          </a:stretch>
        </p:blipFill>
        <p:spPr>
          <a:xfrm>
            <a:off x="7174038" y="6220449"/>
            <a:ext cx="1686674" cy="424887"/>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Tree>
    <p:extLst>
      <p:ext uri="{BB962C8B-B14F-4D97-AF65-F5344CB8AC3E}">
        <p14:creationId xmlns:p14="http://schemas.microsoft.com/office/powerpoint/2010/main" val="3703429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715296" y="1497411"/>
            <a:ext cx="184666" cy="369332"/>
          </a:xfrm>
          <a:prstGeom prst="rect">
            <a:avLst/>
          </a:prstGeom>
          <a:noFill/>
        </p:spPr>
        <p:txBody>
          <a:bodyPr wrap="none" rtlCol="0">
            <a:spAutoFit/>
          </a:bodyPr>
          <a:lstStyle/>
          <a:p>
            <a:endParaRPr lang="en-US" dirty="0"/>
          </a:p>
        </p:txBody>
      </p:sp>
      <p:pic>
        <p:nvPicPr>
          <p:cNvPr id="23" name="Picture 22"/>
          <p:cNvPicPr>
            <a:picLocks noChangeAspect="1"/>
          </p:cNvPicPr>
          <p:nvPr/>
        </p:nvPicPr>
        <p:blipFill rotWithShape="1">
          <a:blip r:embed="rId3"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26" name="Picture 25"/>
          <p:cNvPicPr>
            <a:picLocks noChangeAspect="1"/>
          </p:cNvPicPr>
          <p:nvPr/>
        </p:nvPicPr>
        <p:blipFill>
          <a:blip r:embed="rId4"/>
          <a:stretch>
            <a:fillRect/>
          </a:stretch>
        </p:blipFill>
        <p:spPr>
          <a:xfrm>
            <a:off x="2357948" y="3336235"/>
            <a:ext cx="1724195" cy="3060446"/>
          </a:xfrm>
          <a:prstGeom prst="rect">
            <a:avLst/>
          </a:prstGeom>
        </p:spPr>
      </p:pic>
      <p:sp>
        <p:nvSpPr>
          <p:cNvPr id="27" name="TextBox 26"/>
          <p:cNvSpPr txBox="1"/>
          <p:nvPr/>
        </p:nvSpPr>
        <p:spPr>
          <a:xfrm>
            <a:off x="425941" y="1611138"/>
            <a:ext cx="8284436" cy="1200329"/>
          </a:xfrm>
          <a:prstGeom prst="rect">
            <a:avLst/>
          </a:prstGeom>
          <a:noFill/>
        </p:spPr>
        <p:txBody>
          <a:bodyPr wrap="square" rtlCol="0">
            <a:spAutoFit/>
          </a:bodyPr>
          <a:lstStyle/>
          <a:p>
            <a:pPr algn="ctr"/>
            <a:r>
              <a:rPr lang="en-GB" sz="5400" b="1" spc="300" dirty="0">
                <a:solidFill>
                  <a:srgbClr val="008E98"/>
                </a:solidFill>
                <a:latin typeface="Gorditas"/>
                <a:cs typeface="Gorditas"/>
              </a:rPr>
              <a:t>What is </a:t>
            </a:r>
            <a:r>
              <a:rPr lang="en-GB" sz="5400" b="1" spc="300" dirty="0" smtClean="0">
                <a:solidFill>
                  <a:srgbClr val="008E98"/>
                </a:solidFill>
                <a:latin typeface="Gorditas"/>
                <a:cs typeface="Gorditas"/>
              </a:rPr>
              <a:t>a canal? </a:t>
            </a:r>
            <a:endParaRPr lang="en-GB" sz="5400" b="1" spc="300" dirty="0">
              <a:solidFill>
                <a:srgbClr val="008E98"/>
              </a:solidFill>
              <a:latin typeface="Gorditas"/>
              <a:cs typeface="Gorditas"/>
            </a:endParaRPr>
          </a:p>
          <a:p>
            <a:endParaRPr lang="en-US" spc="300" dirty="0"/>
          </a:p>
        </p:txBody>
      </p:sp>
      <p:pic>
        <p:nvPicPr>
          <p:cNvPr id="10" name="Picture 9"/>
          <p:cNvPicPr>
            <a:picLocks noChangeAspect="1"/>
          </p:cNvPicPr>
          <p:nvPr/>
        </p:nvPicPr>
        <p:blipFill>
          <a:blip r:embed="rId5"/>
          <a:stretch>
            <a:fillRect/>
          </a:stretch>
        </p:blipFill>
        <p:spPr>
          <a:xfrm>
            <a:off x="7174038" y="6220449"/>
            <a:ext cx="1686674" cy="424887"/>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Tree>
    <p:extLst>
      <p:ext uri="{BB962C8B-B14F-4D97-AF65-F5344CB8AC3E}">
        <p14:creationId xmlns:p14="http://schemas.microsoft.com/office/powerpoint/2010/main" val="1582114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mage for PPT slide 4 Lee navigation map.png"/>
          <p:cNvPicPr>
            <a:picLocks noChangeAspect="1"/>
          </p:cNvPicPr>
          <p:nvPr/>
        </p:nvPicPr>
        <p:blipFill rotWithShape="1">
          <a:blip r:embed="rId3" cstate="email">
            <a:extLst>
              <a:ext uri="{28A0092B-C50C-407E-A947-70E740481C1C}">
                <a14:useLocalDpi xmlns:a14="http://schemas.microsoft.com/office/drawing/2010/main"/>
              </a:ext>
            </a:extLst>
          </a:blip>
          <a:srcRect b="-1758"/>
          <a:stretch/>
        </p:blipFill>
        <p:spPr>
          <a:xfrm>
            <a:off x="2633133" y="0"/>
            <a:ext cx="3989009" cy="5757342"/>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5"/>
          <a:stretch>
            <a:fillRect/>
          </a:stretch>
        </p:blipFill>
        <p:spPr>
          <a:xfrm>
            <a:off x="7174038" y="6220449"/>
            <a:ext cx="1686674" cy="424887"/>
          </a:xfrm>
          <a:prstGeom prst="rect">
            <a:avLst/>
          </a:prstGeom>
        </p:spPr>
      </p:pic>
      <p:pic>
        <p:nvPicPr>
          <p:cNvPr id="10" name="Picture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
        <p:nvSpPr>
          <p:cNvPr id="7" name="TextBox 6"/>
          <p:cNvSpPr txBox="1"/>
          <p:nvPr/>
        </p:nvSpPr>
        <p:spPr>
          <a:xfrm>
            <a:off x="480786" y="5184283"/>
            <a:ext cx="6141357" cy="246221"/>
          </a:xfrm>
          <a:prstGeom prst="rect">
            <a:avLst/>
          </a:prstGeom>
          <a:noFill/>
        </p:spPr>
        <p:txBody>
          <a:bodyPr wrap="square" rtlCol="0">
            <a:spAutoFit/>
          </a:bodyPr>
          <a:lstStyle/>
          <a:p>
            <a:r>
              <a:rPr lang="en-US" sz="1000" dirty="0">
                <a:latin typeface="Poppins"/>
                <a:cs typeface="Poppins"/>
              </a:rPr>
              <a:t>River Lee Navigation</a:t>
            </a:r>
          </a:p>
        </p:txBody>
      </p:sp>
    </p:spTree>
    <p:extLst>
      <p:ext uri="{BB962C8B-B14F-4D97-AF65-F5344CB8AC3E}">
        <p14:creationId xmlns:p14="http://schemas.microsoft.com/office/powerpoint/2010/main" val="2139868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email">
            <a:extLst>
              <a:ext uri="{28A0092B-C50C-407E-A947-70E740481C1C}">
                <a14:useLocalDpi xmlns:a14="http://schemas.microsoft.com/office/drawing/2010/main"/>
              </a:ext>
            </a:extLst>
          </a:blip>
          <a:srcRect l="-1261" t="-7613" b="-7613"/>
          <a:stretch/>
        </p:blipFill>
        <p:spPr>
          <a:xfrm>
            <a:off x="414020" y="433843"/>
            <a:ext cx="8365528" cy="4679998"/>
          </a:xfrm>
          <a:prstGeom prst="roundRect">
            <a:avLst>
              <a:gd name="adj" fmla="val 8025"/>
            </a:avLst>
          </a:prstGeom>
          <a:ln w="25400">
            <a:solidFill>
              <a:srgbClr val="008E98"/>
            </a:solidFill>
          </a:ln>
        </p:spPr>
      </p:pic>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4"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12" name="Picture 11"/>
          <p:cNvPicPr>
            <a:picLocks noChangeAspect="1"/>
          </p:cNvPicPr>
          <p:nvPr/>
        </p:nvPicPr>
        <p:blipFill>
          <a:blip r:embed="rId5"/>
          <a:stretch>
            <a:fillRect/>
          </a:stretch>
        </p:blipFill>
        <p:spPr>
          <a:xfrm>
            <a:off x="7174038" y="6220449"/>
            <a:ext cx="1686674" cy="424887"/>
          </a:xfrm>
          <a:prstGeom prst="rect">
            <a:avLst/>
          </a:prstGeom>
        </p:spPr>
      </p:pic>
      <p:pic>
        <p:nvPicPr>
          <p:cNvPr id="13" name="Picture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
        <p:nvSpPr>
          <p:cNvPr id="7" name="TextBox 6"/>
          <p:cNvSpPr txBox="1"/>
          <p:nvPr/>
        </p:nvSpPr>
        <p:spPr>
          <a:xfrm>
            <a:off x="480786" y="5184283"/>
            <a:ext cx="6141357" cy="246221"/>
          </a:xfrm>
          <a:prstGeom prst="rect">
            <a:avLst/>
          </a:prstGeom>
          <a:noFill/>
        </p:spPr>
        <p:txBody>
          <a:bodyPr wrap="square" rtlCol="0">
            <a:spAutoFit/>
          </a:bodyPr>
          <a:lstStyle/>
          <a:p>
            <a:r>
              <a:rPr lang="en-US" sz="1000" dirty="0">
                <a:latin typeface="Poppins"/>
                <a:cs typeface="Poppins"/>
              </a:rPr>
              <a:t>Olympic Park Waterways</a:t>
            </a:r>
          </a:p>
        </p:txBody>
      </p:sp>
    </p:spTree>
    <p:extLst>
      <p:ext uri="{BB962C8B-B14F-4D97-AF65-F5344CB8AC3E}">
        <p14:creationId xmlns:p14="http://schemas.microsoft.com/office/powerpoint/2010/main" val="2487738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19" name="Picture 18"/>
          <p:cNvPicPr>
            <a:picLocks/>
          </p:cNvPicPr>
          <p:nvPr/>
        </p:nvPicPr>
        <p:blipFill rotWithShape="1">
          <a:blip r:embed="rId4" cstate="email">
            <a:extLst>
              <a:ext uri="{28A0092B-C50C-407E-A947-70E740481C1C}">
                <a14:useLocalDpi xmlns:a14="http://schemas.microsoft.com/office/drawing/2010/main"/>
              </a:ext>
            </a:extLst>
          </a:blip>
          <a:srcRect/>
          <a:stretch/>
        </p:blipFill>
        <p:spPr>
          <a:xfrm>
            <a:off x="414020" y="433842"/>
            <a:ext cx="8353141" cy="4679999"/>
          </a:xfrm>
          <a:prstGeom prst="roundRect">
            <a:avLst>
              <a:gd name="adj" fmla="val 8025"/>
            </a:avLst>
          </a:prstGeom>
          <a:ln w="25400">
            <a:solidFill>
              <a:srgbClr val="008E98"/>
            </a:solidFill>
          </a:ln>
        </p:spPr>
      </p:pic>
      <p:pic>
        <p:nvPicPr>
          <p:cNvPr id="9" name="Picture 8"/>
          <p:cNvPicPr>
            <a:picLocks noChangeAspect="1"/>
          </p:cNvPicPr>
          <p:nvPr/>
        </p:nvPicPr>
        <p:blipFill>
          <a:blip r:embed="rId5"/>
          <a:stretch>
            <a:fillRect/>
          </a:stretch>
        </p:blipFill>
        <p:spPr>
          <a:xfrm>
            <a:off x="7174038" y="6220449"/>
            <a:ext cx="1686674" cy="424887"/>
          </a:xfrm>
          <a:prstGeom prst="rect">
            <a:avLst/>
          </a:prstGeom>
        </p:spPr>
      </p:pic>
      <p:pic>
        <p:nvPicPr>
          <p:cNvPr id="10" name="Picture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
        <p:nvSpPr>
          <p:cNvPr id="2" name="TextBox 1"/>
          <p:cNvSpPr txBox="1"/>
          <p:nvPr/>
        </p:nvSpPr>
        <p:spPr>
          <a:xfrm>
            <a:off x="480786" y="5184283"/>
            <a:ext cx="6141357" cy="246221"/>
          </a:xfrm>
          <a:prstGeom prst="rect">
            <a:avLst/>
          </a:prstGeom>
          <a:noFill/>
        </p:spPr>
        <p:txBody>
          <a:bodyPr wrap="square" rtlCol="0">
            <a:spAutoFit/>
          </a:bodyPr>
          <a:lstStyle/>
          <a:p>
            <a:r>
              <a:rPr lang="en-US" sz="1000" dirty="0">
                <a:latin typeface="Poppins"/>
                <a:cs typeface="Poppins"/>
              </a:rPr>
              <a:t>Horse drawn barge delivering coal to Hackney Power Station, early 20th century.</a:t>
            </a:r>
          </a:p>
        </p:txBody>
      </p:sp>
    </p:spTree>
    <p:extLst>
      <p:ext uri="{BB962C8B-B14F-4D97-AF65-F5344CB8AC3E}">
        <p14:creationId xmlns:p14="http://schemas.microsoft.com/office/powerpoint/2010/main" val="28955131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3"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8" name="Picture 7"/>
          <p:cNvPicPr>
            <a:picLocks/>
          </p:cNvPicPr>
          <p:nvPr/>
        </p:nvPicPr>
        <p:blipFill rotWithShape="1">
          <a:blip r:embed="rId4" cstate="email">
            <a:extLst>
              <a:ext uri="{28A0092B-C50C-407E-A947-70E740481C1C}">
                <a14:useLocalDpi xmlns:a14="http://schemas.microsoft.com/office/drawing/2010/main"/>
              </a:ext>
            </a:extLst>
          </a:blip>
          <a:srcRect/>
          <a:stretch/>
        </p:blipFill>
        <p:spPr>
          <a:xfrm>
            <a:off x="414020" y="433841"/>
            <a:ext cx="8343642" cy="4680000"/>
          </a:xfrm>
          <a:prstGeom prst="roundRect">
            <a:avLst>
              <a:gd name="adj" fmla="val 8025"/>
            </a:avLst>
          </a:prstGeom>
          <a:ln w="25400">
            <a:solidFill>
              <a:srgbClr val="008E98"/>
            </a:solidFill>
          </a:ln>
        </p:spPr>
      </p:pic>
      <p:pic>
        <p:nvPicPr>
          <p:cNvPr id="10" name="Picture 9"/>
          <p:cNvPicPr>
            <a:picLocks noChangeAspect="1"/>
          </p:cNvPicPr>
          <p:nvPr/>
        </p:nvPicPr>
        <p:blipFill>
          <a:blip r:embed="rId5"/>
          <a:stretch>
            <a:fillRect/>
          </a:stretch>
        </p:blipFill>
        <p:spPr>
          <a:xfrm>
            <a:off x="7174038" y="6220449"/>
            <a:ext cx="1686674" cy="424887"/>
          </a:xfrm>
          <a:prstGeom prst="rect">
            <a:avLst/>
          </a:prstGeom>
        </p:spPr>
      </p:pic>
      <p:pic>
        <p:nvPicPr>
          <p:cNvPr id="12" name="Picture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
        <p:nvSpPr>
          <p:cNvPr id="9" name="TextBox 8"/>
          <p:cNvSpPr txBox="1"/>
          <p:nvPr/>
        </p:nvSpPr>
        <p:spPr>
          <a:xfrm>
            <a:off x="480786" y="5184283"/>
            <a:ext cx="6141357" cy="246221"/>
          </a:xfrm>
          <a:prstGeom prst="rect">
            <a:avLst/>
          </a:prstGeom>
          <a:noFill/>
        </p:spPr>
        <p:txBody>
          <a:bodyPr wrap="square" rtlCol="0">
            <a:spAutoFit/>
          </a:bodyPr>
          <a:lstStyle/>
          <a:p>
            <a:r>
              <a:rPr lang="en-US" sz="1000" dirty="0">
                <a:latin typeface="Poppins"/>
                <a:cs typeface="Poppins"/>
              </a:rPr>
              <a:t>Coal barge on the Regent’s Canal, 1950s.</a:t>
            </a:r>
          </a:p>
        </p:txBody>
      </p:sp>
    </p:spTree>
    <p:extLst>
      <p:ext uri="{BB962C8B-B14F-4D97-AF65-F5344CB8AC3E}">
        <p14:creationId xmlns:p14="http://schemas.microsoft.com/office/powerpoint/2010/main" val="2124139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414020" y="433841"/>
            <a:ext cx="8343642" cy="4680000"/>
          </a:xfrm>
          <a:prstGeom prst="roundRect">
            <a:avLst>
              <a:gd name="adj" fmla="val 8025"/>
            </a:avLst>
          </a:prstGeom>
          <a:ln w="25400">
            <a:solidFill>
              <a:srgbClr val="008E98"/>
            </a:solidFill>
          </a:ln>
        </p:spPr>
      </p:pic>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4"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10" name="Picture 9"/>
          <p:cNvPicPr>
            <a:picLocks noChangeAspect="1"/>
          </p:cNvPicPr>
          <p:nvPr/>
        </p:nvPicPr>
        <p:blipFill>
          <a:blip r:embed="rId5"/>
          <a:stretch>
            <a:fillRect/>
          </a:stretch>
        </p:blipFill>
        <p:spPr>
          <a:xfrm>
            <a:off x="7174038" y="6220449"/>
            <a:ext cx="1686674" cy="424887"/>
          </a:xfrm>
          <a:prstGeom prst="rect">
            <a:avLst/>
          </a:prstGeom>
        </p:spPr>
      </p:pic>
      <p:pic>
        <p:nvPicPr>
          <p:cNvPr id="12" name="Picture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
        <p:nvSpPr>
          <p:cNvPr id="7" name="TextBox 6"/>
          <p:cNvSpPr txBox="1"/>
          <p:nvPr/>
        </p:nvSpPr>
        <p:spPr>
          <a:xfrm>
            <a:off x="480786" y="5184283"/>
            <a:ext cx="6141357" cy="246221"/>
          </a:xfrm>
          <a:prstGeom prst="rect">
            <a:avLst/>
          </a:prstGeom>
          <a:noFill/>
        </p:spPr>
        <p:txBody>
          <a:bodyPr wrap="square" rtlCol="0">
            <a:spAutoFit/>
          </a:bodyPr>
          <a:lstStyle/>
          <a:p>
            <a:r>
              <a:rPr lang="en-US" sz="1000" dirty="0">
                <a:latin typeface="Poppins"/>
                <a:cs typeface="Poppins"/>
              </a:rPr>
              <a:t>Barge family (and dog) on the boats, 1900s.</a:t>
            </a:r>
          </a:p>
        </p:txBody>
      </p:sp>
    </p:spTree>
    <p:extLst>
      <p:ext uri="{BB962C8B-B14F-4D97-AF65-F5344CB8AC3E}">
        <p14:creationId xmlns:p14="http://schemas.microsoft.com/office/powerpoint/2010/main" val="34045135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414020" y="433841"/>
            <a:ext cx="8343642" cy="4680000"/>
          </a:xfrm>
          <a:prstGeom prst="roundRect">
            <a:avLst>
              <a:gd name="adj" fmla="val 8025"/>
            </a:avLst>
          </a:prstGeom>
          <a:ln w="25400">
            <a:solidFill>
              <a:srgbClr val="008E98"/>
            </a:solidFill>
          </a:ln>
        </p:spPr>
      </p:pic>
      <p:sp>
        <p:nvSpPr>
          <p:cNvPr id="11" name="Rounded Rectangle 10"/>
          <p:cNvSpPr/>
          <p:nvPr/>
        </p:nvSpPr>
        <p:spPr>
          <a:xfrm>
            <a:off x="3654696" y="451987"/>
            <a:ext cx="3880396" cy="3880396"/>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4" cstate="email">
            <a:extLst>
              <a:ext uri="{28A0092B-C50C-407E-A947-70E740481C1C}">
                <a14:useLocalDpi xmlns:a14="http://schemas.microsoft.com/office/drawing/2010/main"/>
              </a:ext>
            </a:extLst>
          </a:blip>
          <a:srcRect l="916" t="-15605" r="941" b="22339"/>
          <a:stretch/>
        </p:blipFill>
        <p:spPr>
          <a:xfrm>
            <a:off x="0" y="5284065"/>
            <a:ext cx="9153478" cy="1576652"/>
          </a:xfrm>
          <a:prstGeom prst="rect">
            <a:avLst/>
          </a:prstGeom>
        </p:spPr>
      </p:pic>
      <p:pic>
        <p:nvPicPr>
          <p:cNvPr id="10" name="Picture 9"/>
          <p:cNvPicPr>
            <a:picLocks noChangeAspect="1"/>
          </p:cNvPicPr>
          <p:nvPr/>
        </p:nvPicPr>
        <p:blipFill>
          <a:blip r:embed="rId5"/>
          <a:stretch>
            <a:fillRect/>
          </a:stretch>
        </p:blipFill>
        <p:spPr>
          <a:xfrm>
            <a:off x="7174038" y="6220449"/>
            <a:ext cx="1686674" cy="424887"/>
          </a:xfrm>
          <a:prstGeom prst="rect">
            <a:avLst/>
          </a:prstGeom>
        </p:spPr>
      </p:pic>
      <p:pic>
        <p:nvPicPr>
          <p:cNvPr id="12" name="Picture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9711" y="6198505"/>
            <a:ext cx="1803006" cy="446831"/>
          </a:xfrm>
          <a:prstGeom prst="rect">
            <a:avLst/>
          </a:prstGeom>
        </p:spPr>
      </p:pic>
      <p:sp>
        <p:nvSpPr>
          <p:cNvPr id="7" name="TextBox 6"/>
          <p:cNvSpPr txBox="1"/>
          <p:nvPr/>
        </p:nvSpPr>
        <p:spPr>
          <a:xfrm>
            <a:off x="480786" y="5184283"/>
            <a:ext cx="6141357" cy="246221"/>
          </a:xfrm>
          <a:prstGeom prst="rect">
            <a:avLst/>
          </a:prstGeom>
          <a:noFill/>
        </p:spPr>
        <p:txBody>
          <a:bodyPr wrap="square" rtlCol="0">
            <a:spAutoFit/>
          </a:bodyPr>
          <a:lstStyle/>
          <a:p>
            <a:r>
              <a:rPr lang="en-US" sz="1000" dirty="0" smtClean="0">
                <a:latin typeface="Poppins"/>
                <a:cs typeface="Poppins"/>
              </a:rPr>
              <a:t>Old Ford Lock today</a:t>
            </a:r>
            <a:endParaRPr lang="en-US" sz="1000" dirty="0">
              <a:latin typeface="Poppins"/>
              <a:cs typeface="Poppins"/>
            </a:endParaRPr>
          </a:p>
        </p:txBody>
      </p:sp>
    </p:spTree>
    <p:extLst>
      <p:ext uri="{BB962C8B-B14F-4D97-AF65-F5344CB8AC3E}">
        <p14:creationId xmlns:p14="http://schemas.microsoft.com/office/powerpoint/2010/main" val="22748592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736</TotalTime>
  <Words>1034</Words>
  <Application>Microsoft Macintosh PowerPoint</Application>
  <PresentationFormat>On-screen Show (4:3)</PresentationFormat>
  <Paragraphs>127</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Puifon Luong</dc:creator>
  <cp:lastModifiedBy>Puifon Luong</cp:lastModifiedBy>
  <cp:revision>35</cp:revision>
  <dcterms:created xsi:type="dcterms:W3CDTF">2017-08-09T11:02:25Z</dcterms:created>
  <dcterms:modified xsi:type="dcterms:W3CDTF">2017-09-21T08:36:43Z</dcterms:modified>
</cp:coreProperties>
</file>